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sldIdLst>
    <p:sldId id="256" r:id="rId2"/>
    <p:sldId id="270" r:id="rId3"/>
    <p:sldId id="267" r:id="rId4"/>
    <p:sldId id="259" r:id="rId5"/>
    <p:sldId id="271" r:id="rId6"/>
    <p:sldId id="294" r:id="rId7"/>
    <p:sldId id="277" r:id="rId8"/>
    <p:sldId id="273" r:id="rId9"/>
    <p:sldId id="278" r:id="rId10"/>
    <p:sldId id="272" r:id="rId11"/>
    <p:sldId id="283" r:id="rId12"/>
    <p:sldId id="284" r:id="rId13"/>
    <p:sldId id="282" r:id="rId14"/>
    <p:sldId id="285" r:id="rId15"/>
    <p:sldId id="286" r:id="rId16"/>
    <p:sldId id="287" r:id="rId17"/>
    <p:sldId id="288" r:id="rId18"/>
    <p:sldId id="289" r:id="rId19"/>
    <p:sldId id="292" r:id="rId20"/>
    <p:sldId id="293" r:id="rId21"/>
    <p:sldId id="291" r:id="rId22"/>
    <p:sldId id="29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F7B14AF-D76D-490F-BD32-EC6522A2A565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992E-354A-4154-A791-82BD39A07D11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3516-041F-4CC7-9A42-F28A3132E9A2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257582-26C2-4143-9C44-D0D78E356BFB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7F4A19-3A96-49AC-AC11-BADCAF7BB3D6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3214-E09C-4A53-BE2A-6859CC393A72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90EC-D216-401A-8D32-FBB2327012F8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6A6881-CC77-414E-9AF1-3871A5C23151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E0BA3-5A7C-4C2C-9DD1-1D3A620B9E02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1078C29-7510-4F7A-9498-778AE7AB0930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C28-FFD9-4B7D-8C1F-29340F0CD92D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2ECFD22-71D0-4CBA-9E12-F8533BE08871}" type="datetime1">
              <a:rPr lang="ru-RU" smtClean="0"/>
              <a:pPr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gpdetsad1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571604" y="571480"/>
            <a:ext cx="7358114" cy="1428760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казенное дошкольное образовательное учреждение «</a:t>
            </a:r>
            <a:r>
              <a:rPr lang="ru-RU" sz="2000" b="1" dirty="0" err="1" smtClean="0">
                <a:latin typeface="Georgia" pitchFamily="18" charset="0"/>
                <a:cs typeface="Times New Roman" pitchFamily="18" charset="0"/>
              </a:rPr>
              <a:t>Гаврилово-Посадский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 детский сад № 1»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7972452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Целевые ориентиры образования в младенческом и раннем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572560" cy="542926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18 предметами, стремится проявлять настойчивость в достижении результата своих действий.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</a:t>
            </a:r>
            <a:r>
              <a:rPr lang="ru-RU" sz="1200" b="1" dirty="0" smtClean="0"/>
              <a:t>поведении.</a:t>
            </a:r>
            <a:endParaRPr lang="ru-RU" sz="1200" b="1" dirty="0" smtClean="0"/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Владеет </a:t>
            </a:r>
            <a:r>
              <a:rPr lang="ru-RU" sz="1200" b="1" dirty="0" smtClean="0">
                <a:solidFill>
                  <a:srgbClr val="0070C0"/>
                </a:solidFill>
              </a:rPr>
              <a:t>активной </a:t>
            </a:r>
            <a:r>
              <a:rPr lang="ru-RU" sz="1200" b="1" dirty="0" smtClean="0">
                <a:solidFill>
                  <a:srgbClr val="0070C0"/>
                </a:solidFill>
              </a:rPr>
              <a:t>и пассивной речью</a:t>
            </a:r>
            <a:r>
              <a:rPr lang="ru-RU" sz="1200" b="1" dirty="0" smtClean="0">
                <a:solidFill>
                  <a:srgbClr val="0070C0"/>
                </a:solidFill>
              </a:rPr>
              <a:t>, включенной в общение; может обращаться с вопросами и просьбами, понимает речь взрослых; знает названия окружающих предметов и игрушек.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 Стремится к общению со взрослыми и активно подражает им в движениях и действиях; появляются игры, в которых ребенок воспроизводит действия </a:t>
            </a:r>
            <a:r>
              <a:rPr lang="ru-RU" sz="1200" b="1" dirty="0" smtClean="0"/>
              <a:t>взрослого. </a:t>
            </a:r>
            <a:endParaRPr lang="ru-RU" sz="1200" b="1" dirty="0" smtClean="0"/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сверстникам; наблюдает за их действиями и подражает им.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/>
              <a:t>У </a:t>
            </a:r>
            <a:r>
              <a:rPr lang="ru-RU" sz="1200" b="1" dirty="0" smtClean="0"/>
              <a:t>ребенка развита крупная моторика, он стремится осваивать раз- личные виды движений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(бег, лазанье, перешагивание и пр.). С интересом участвует в подвижных играх с простым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200" b="1" dirty="0" smtClean="0"/>
              <a:t>       содержанием, несложными движениями. </a:t>
            </a: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Проявляет интерес к стихам, песням и сказкам, рассматриванию картинок, стремится двигаться под музыку; эмоционально откликается на различные произведения культуры и искусства.</a:t>
            </a:r>
          </a:p>
          <a:p>
            <a:pPr algn="just">
              <a:spcBef>
                <a:spcPts val="0"/>
              </a:spcBef>
            </a:pPr>
            <a:endParaRPr lang="ru-RU" sz="12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i="1" dirty="0" smtClean="0"/>
              <a:t>Целевые ориентиры </a:t>
            </a:r>
            <a:br>
              <a:rPr lang="ru-RU" sz="2200" b="1" i="1" dirty="0" smtClean="0"/>
            </a:br>
            <a:r>
              <a:rPr lang="ru-RU" sz="2200" b="1" i="1" dirty="0" smtClean="0"/>
              <a:t>на этапе завершения дошкольного образования: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01122" cy="5786478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Ребенок овладевает основными культурными средствами, способами деятельности, проявляет инициативу и самостоятельность в разных видах деятельности —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/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</a:t>
            </a:r>
          </a:p>
          <a:p>
            <a:pPr lvl="0" algn="just">
              <a:spcBef>
                <a:spcPts val="0"/>
              </a:spcBef>
            </a:pPr>
            <a:r>
              <a:rPr lang="ru-RU" sz="1200" b="1" dirty="0" smtClean="0">
                <a:solidFill>
                  <a:srgbClr val="0070C0"/>
                </a:solidFill>
              </a:rPr>
              <a:t>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</a:t>
            </a:r>
            <a:r>
              <a:rPr lang="ru-RU" sz="1200" b="1" dirty="0" smtClean="0">
                <a:solidFill>
                  <a:srgbClr val="0070C0"/>
                </a:solidFill>
              </a:rPr>
              <a:t>конфликты.</a:t>
            </a:r>
            <a:endParaRPr lang="ru-RU" sz="1200" b="1" dirty="0" smtClean="0">
              <a:solidFill>
                <a:srgbClr val="0070C0"/>
              </a:solidFill>
            </a:endParaRPr>
          </a:p>
          <a:p>
            <a:pPr lvl="0"/>
            <a:r>
              <a:rPr lang="ru-RU" sz="1200" b="1" dirty="0" smtClean="0"/>
              <a:t>ребёнок обладает развитым воображением, которое реализуется в разных видах деятельности, и, прежде всего, в игре; ребёнок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r>
              <a:rPr lang="ru-RU" sz="1200" b="1" dirty="0" smtClean="0">
                <a:solidFill>
                  <a:srgbClr val="0070C0"/>
                </a:solidFill>
              </a:rPr>
              <a:t>ребёнок достаточно хорошо владеет устной речью, может выражать свои мысли и желания, может использовать речь для выражения своих мыслей, чувств и желаний</a:t>
            </a:r>
            <a:r>
              <a:rPr lang="ru-RU" sz="1200" b="1" dirty="0" smtClean="0">
                <a:solidFill>
                  <a:srgbClr val="0070C0"/>
                </a:solidFill>
              </a:rPr>
              <a:t>,</a:t>
            </a:r>
            <a:r>
              <a:rPr lang="ru-RU" sz="1200" b="1" dirty="0" smtClean="0">
                <a:solidFill>
                  <a:srgbClr val="0070C0"/>
                </a:solidFill>
              </a:rPr>
              <a:t> построения речевого высказывания в ситуации общения, может выделять звуки в словах, у ребёнка складываются предпосылки грамотности;</a:t>
            </a:r>
          </a:p>
          <a:p>
            <a:pPr lvl="0"/>
            <a:r>
              <a:rPr lang="ru-RU" sz="1200" b="1" dirty="0" smtClean="0"/>
              <a:t>у ребёнка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lvl="0"/>
            <a:r>
              <a:rPr lang="ru-RU" sz="1200" b="1" dirty="0" smtClean="0">
                <a:solidFill>
                  <a:srgbClr val="0070C0"/>
                </a:solidFill>
              </a:rPr>
              <a:t>ребёнок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lvl="0"/>
            <a:r>
              <a:rPr lang="ru-RU" sz="1200" b="1" dirty="0" smtClean="0"/>
              <a:t>ребёнок проявляет любознательность, задаёт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живёт;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ребёнок способен к принятию собственных решений, опираясь на свои знания и умения в различных видах деятельности.</a:t>
            </a:r>
          </a:p>
          <a:p>
            <a:pPr lvl="0"/>
            <a:endParaRPr lang="ru-RU" sz="1300" dirty="0" smtClean="0"/>
          </a:p>
          <a:p>
            <a:pPr>
              <a:spcBef>
                <a:spcPts val="0"/>
              </a:spcBef>
            </a:pPr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</a:t>
            </a:r>
            <a:r>
              <a:rPr lang="ru-RU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</a:t>
            </a:r>
            <a:r>
              <a:rPr lang="ru-RU" dirty="0" smtClean="0"/>
              <a:t>;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54292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b="1" dirty="0" smtClean="0"/>
              <a:t>Основная цель:</a:t>
            </a:r>
            <a:endParaRPr lang="ru-RU" dirty="0" smtClean="0"/>
          </a:p>
          <a:p>
            <a:pPr algn="just"/>
            <a:r>
              <a:rPr lang="ru-RU" dirty="0" smtClean="0"/>
              <a:t>воспитание здорового, жизнерадостного, жизнестойкого, физически совершенного, гармонически и творчески развитого ребёнка</a:t>
            </a:r>
          </a:p>
          <a:p>
            <a:pPr algn="just"/>
            <a:r>
              <a:rPr lang="ru-RU" b="1" dirty="0" smtClean="0"/>
              <a:t>Задачи физического развития: </a:t>
            </a:r>
            <a:endParaRPr lang="ru-RU" dirty="0" smtClean="0"/>
          </a:p>
          <a:p>
            <a:pPr algn="just"/>
            <a:r>
              <a:rPr lang="ru-RU" b="1" i="1" dirty="0" smtClean="0"/>
              <a:t>Оздоровительные: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правильной осанки; развитие гармоничного телосложения; развитие мышц лица, туловища, ног, рук, плечевого пояса, кистей, пальцев, шеи, глаз, внутренних органов </a:t>
            </a:r>
          </a:p>
          <a:p>
            <a:pPr algn="just"/>
            <a:r>
              <a:rPr lang="ru-RU" b="1" i="1" dirty="0" smtClean="0"/>
              <a:t>Образовательные: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формирование двигательных умений и навыков; развитие психофизических качеств (быстроты, силы, гибкости, выносливости, глазомера, ловкости); развитие двигательных способностей (функции равновесия, координации движений)  </a:t>
            </a:r>
          </a:p>
          <a:p>
            <a:pPr algn="just"/>
            <a:r>
              <a:rPr lang="ru-RU" b="1" i="1" dirty="0" smtClean="0"/>
              <a:t>Воспитательные: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формирование потребности в ежедневных физических упражнениях; воспитание умения рационально использовать физические упражнения в самостоятельной двигательной деятельности; приобретение грации, пластичности, выразительности движений; воспитание самостоятельности, инициативности, самоорганизации, взаимопомощи</a:t>
            </a:r>
          </a:p>
          <a:p>
            <a:pPr algn="just"/>
            <a:r>
              <a:rPr lang="ru-RU" b="1" dirty="0" smtClean="0"/>
              <a:t>Основные направления работы по физическому развитию детей в дошкольном учреждении:</a:t>
            </a:r>
            <a:endParaRPr lang="ru-RU" dirty="0" smtClean="0"/>
          </a:p>
          <a:p>
            <a:pPr algn="just"/>
            <a:r>
              <a:rPr lang="ru-RU" dirty="0" smtClean="0"/>
              <a:t>Приобретение опыта в двигательной деятельности, связанной с выполнением упражнений, направленных на развитие физических качеств (координация, гибкость)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способствующей правильному формированию опорно-двигательной системы организма, развитию равновесия, координации движения</a:t>
            </a:r>
          </a:p>
          <a:p>
            <a:pPr algn="just"/>
            <a:r>
              <a:rPr lang="ru-RU" dirty="0" smtClean="0"/>
              <a:t>Приобретение опыта в двигательной активности, способствующей развитию крупной и мелкой моторики обеих рук</a:t>
            </a:r>
          </a:p>
          <a:p>
            <a:pPr algn="just"/>
            <a:r>
              <a:rPr lang="ru-RU" dirty="0" smtClean="0"/>
              <a:t>Приобретение опыта в двигательной деятельности, связанной с правильным, не наносящим ущерб организму выполнением основных движений (ходьба, бег, мягкие прыжки, повороты в стороны)</a:t>
            </a:r>
          </a:p>
          <a:p>
            <a:pPr algn="just"/>
            <a:r>
              <a:rPr lang="ru-RU" dirty="0" smtClean="0"/>
              <a:t>Формирование начальных представлений о некоторых видах спорта; овладение подвижными играми с правилами</a:t>
            </a:r>
          </a:p>
          <a:p>
            <a:pPr algn="just"/>
            <a:r>
              <a:rPr lang="ru-RU" dirty="0" smtClean="0"/>
              <a:t>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</a:t>
            </a:r>
          </a:p>
          <a:p>
            <a:pPr algn="just"/>
            <a:r>
              <a:rPr lang="ru-RU" dirty="0" smtClean="0"/>
              <a:t>Становление ценностей здорового образа жизни; овладение его элементарными нормами и правилами </a:t>
            </a:r>
          </a:p>
          <a:p>
            <a:pPr algn="just">
              <a:buNone/>
            </a:pPr>
            <a:r>
              <a:rPr lang="ru-RU" dirty="0" smtClean="0"/>
              <a:t>       (в питании, двигательном режиме, закаливании, при формировании полезных привычек и др.)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901014" cy="5045216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позитивная социализация детей дошкольного возраста; приобщение детей к </a:t>
            </a:r>
            <a:r>
              <a:rPr lang="ru-RU" sz="1200" dirty="0" err="1" smtClean="0"/>
              <a:t>социокультурным</a:t>
            </a:r>
            <a:r>
              <a:rPr lang="ru-RU" sz="1200" dirty="0" smtClean="0"/>
              <a:t> нормам, традициям семьи, общества и государства; формирование основ безопасности.</a:t>
            </a:r>
          </a:p>
          <a:p>
            <a:pPr algn="just"/>
            <a:r>
              <a:rPr lang="ru-RU" sz="1200" b="1" dirty="0" smtClean="0"/>
              <a:t>Задачи социально-коммуникативного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Усвоение норм и ценностей, принятых в обществе, включая моральные и нравственные ценности</a:t>
            </a:r>
          </a:p>
          <a:p>
            <a:pPr algn="just"/>
            <a:r>
              <a:rPr lang="ru-RU" sz="1200" dirty="0" smtClean="0"/>
              <a:t>Развитие общения и взаимодействия ребёнка со взрослыми и сверстниками</a:t>
            </a:r>
          </a:p>
          <a:p>
            <a:pPr algn="just"/>
            <a:r>
              <a:rPr lang="ru-RU" sz="1200" dirty="0" smtClean="0"/>
              <a:t>Становление самостоятельности, целенаправленности и </a:t>
            </a:r>
            <a:r>
              <a:rPr lang="ru-RU" sz="1200" dirty="0" err="1" smtClean="0"/>
              <a:t>саморегуляции</a:t>
            </a:r>
            <a:r>
              <a:rPr lang="ru-RU" sz="1200" dirty="0" smtClean="0"/>
              <a:t> собственных действий</a:t>
            </a:r>
          </a:p>
          <a:p>
            <a:pPr algn="just"/>
            <a:r>
              <a:rPr lang="ru-RU" sz="1200" dirty="0" smtClean="0"/>
              <a:t>Развитие социального и эмоционального интеллекта, эмоциональной отзывчивости, сопереживания; формирование готовности к совместной деятельности со сверстниками</a:t>
            </a:r>
          </a:p>
          <a:p>
            <a:pPr algn="just"/>
            <a:r>
              <a:rPr lang="ru-RU" sz="1200" dirty="0" smtClean="0"/>
              <a:t>Формирование уважительного отношения и чувства принадлежности к своей семье и к сообществу детей и взрослых в организации</a:t>
            </a:r>
          </a:p>
          <a:p>
            <a:pPr algn="just"/>
            <a:r>
              <a:rPr lang="ru-RU" sz="1200" dirty="0" smtClean="0"/>
              <a:t>Формирование позитивных установок к различным видам труда и творчества</a:t>
            </a:r>
          </a:p>
          <a:p>
            <a:pPr algn="just"/>
            <a:r>
              <a:rPr lang="ru-RU" sz="1200" dirty="0" smtClean="0"/>
              <a:t>Формирование основ безопасного поведения в быту, в социуме, природе</a:t>
            </a:r>
          </a:p>
          <a:p>
            <a:pPr algn="just"/>
            <a:r>
              <a:rPr lang="ru-RU" sz="1200" b="1" dirty="0" smtClean="0"/>
              <a:t>Основные направления работы по социально-коммуникативному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игровой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Трудовое воспитание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основ </a:t>
            </a:r>
            <a:r>
              <a:rPr lang="ru-RU" sz="1200" i="1" dirty="0" smtClean="0"/>
              <a:t>безопасного поведения в быту, социуме, природе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15328" cy="518809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 </a:t>
            </a:r>
            <a:r>
              <a:rPr lang="ru-RU" sz="1200" dirty="0" smtClean="0"/>
              <a:t>развитие свободного общения с взрослыми и детьми, овладение конструктивными способами и средствами взаимодействия с окружающими.</a:t>
            </a:r>
          </a:p>
          <a:p>
            <a:pPr algn="just"/>
            <a:r>
              <a:rPr lang="ru-RU" sz="1200" b="1" dirty="0" smtClean="0"/>
              <a:t>Задачи речевого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Владение речью как средством общения и культуры</a:t>
            </a:r>
          </a:p>
          <a:p>
            <a:pPr algn="just"/>
            <a:r>
              <a:rPr lang="ru-RU" sz="1200" dirty="0" smtClean="0"/>
              <a:t>Обогащение активного словаря</a:t>
            </a:r>
          </a:p>
          <a:p>
            <a:pPr algn="just"/>
            <a:r>
              <a:rPr lang="ru-RU" sz="1200" dirty="0" smtClean="0"/>
              <a:t>Развитие связной, грамматически правильной диалогической и монологической речи</a:t>
            </a:r>
          </a:p>
          <a:p>
            <a:pPr algn="just"/>
            <a:r>
              <a:rPr lang="ru-RU" sz="1200" dirty="0" smtClean="0"/>
              <a:t>Развитие речевого творчества</a:t>
            </a:r>
          </a:p>
          <a:p>
            <a:pPr algn="just"/>
            <a:r>
              <a:rPr lang="ru-RU" sz="1200" dirty="0" smtClean="0"/>
              <a:t>Развитие звуковой и интонационной культуры речи, фонематического слуха</a:t>
            </a:r>
          </a:p>
          <a:p>
            <a:pPr algn="just"/>
            <a:r>
              <a:rPr lang="ru-RU" sz="1200" dirty="0" smtClean="0"/>
              <a:t>Знакомство с книжной культурой, детской литературой, понимание на слух текстов различных жанров детской литературы</a:t>
            </a:r>
          </a:p>
          <a:p>
            <a:pPr algn="just"/>
            <a:r>
              <a:rPr lang="ru-RU" sz="1200" dirty="0" smtClean="0"/>
              <a:t>Формирование звуковой аналитико-синтетической активности как предпосылки обучения грамоте</a:t>
            </a:r>
          </a:p>
          <a:p>
            <a:pPr algn="just"/>
            <a:r>
              <a:rPr lang="ru-RU" sz="1200" b="1" dirty="0" smtClean="0"/>
              <a:t>Основные направления работы по развитию речи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словаря</a:t>
            </a:r>
            <a:r>
              <a:rPr lang="ru-RU" sz="1200" dirty="0" smtClean="0"/>
              <a:t> (освоение значений слов и их уместное употребление в соответствии с контекстом высказывания, ситуацией, в которой происходит общение)</a:t>
            </a:r>
          </a:p>
          <a:p>
            <a:pPr algn="just"/>
            <a:r>
              <a:rPr lang="ru-RU" sz="1200" i="1" dirty="0" smtClean="0"/>
              <a:t>Воспитание звуковой культуры речи</a:t>
            </a:r>
            <a:r>
              <a:rPr lang="ru-RU" sz="1200" dirty="0" smtClean="0"/>
              <a:t> (развитие восприятия звуков родной речи и произношения)</a:t>
            </a:r>
          </a:p>
          <a:p>
            <a:pPr algn="just"/>
            <a:r>
              <a:rPr lang="ru-RU" sz="1200" i="1" dirty="0" smtClean="0"/>
              <a:t>Воспитание </a:t>
            </a:r>
            <a:r>
              <a:rPr lang="ru-RU" sz="1200" i="1" dirty="0" smtClean="0"/>
              <a:t>любви и интереса к художественному слову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связной речи</a:t>
            </a:r>
            <a:r>
              <a:rPr lang="ru-RU" sz="1200" dirty="0" smtClean="0"/>
              <a:t> (диалогическая (разговорная) речь, монологическая речь (рассказывание))</a:t>
            </a:r>
          </a:p>
          <a:p>
            <a:pPr algn="just"/>
            <a:r>
              <a:rPr lang="ru-RU" sz="1200" i="1" dirty="0" smtClean="0"/>
              <a:t>Формирование элементарного осознания явлений языка и речи</a:t>
            </a:r>
            <a:r>
              <a:rPr lang="ru-RU" sz="1200" i="1" dirty="0" smtClean="0"/>
              <a:t> </a:t>
            </a:r>
            <a:r>
              <a:rPr lang="ru-RU" sz="1200" dirty="0" smtClean="0"/>
              <a:t>(способствование развитию речи как средства общения)</a:t>
            </a:r>
          </a:p>
          <a:p>
            <a:pPr algn="just"/>
            <a:r>
              <a:rPr lang="ru-RU" sz="1200" i="1" dirty="0" smtClean="0"/>
              <a:t>Формирование грамматического строя речи</a:t>
            </a:r>
            <a:r>
              <a:rPr lang="ru-RU" sz="1200" dirty="0" smtClean="0"/>
              <a:t> (морфология (изменение слов по родам, числам, </a:t>
            </a:r>
          </a:p>
          <a:p>
            <a:pPr algn="just">
              <a:buNone/>
            </a:pPr>
            <a:r>
              <a:rPr lang="ru-RU" sz="1200" dirty="0" smtClean="0"/>
              <a:t>      падежам), синтаксис (освоение различных типов словосочетаний и предложений), словообразование)</a:t>
            </a:r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8043890" cy="497377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ознакомление с окружающим социальным миром, с природой и природными явлениями; формирование целостной картины мира; формирование элементарных математических представлений; развитие познавательно-исследовательской деятельности.</a:t>
            </a:r>
          </a:p>
          <a:p>
            <a:pPr algn="just"/>
            <a:r>
              <a:rPr lang="ru-RU" sz="1200" b="1" dirty="0" smtClean="0"/>
              <a:t>Задачи познавательного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интересов детей, любознательности и познавательной мотивации</a:t>
            </a:r>
          </a:p>
          <a:p>
            <a:pPr algn="just"/>
            <a:r>
              <a:rPr lang="ru-RU" sz="1200" dirty="0" smtClean="0"/>
              <a:t>Формирование познавательных действий, становление сознания</a:t>
            </a:r>
          </a:p>
          <a:p>
            <a:pPr algn="just"/>
            <a:r>
              <a:rPr lang="ru-RU" sz="1200" dirty="0" smtClean="0"/>
              <a:t>Развитие воображения и творческой активности</a:t>
            </a:r>
          </a:p>
          <a:p>
            <a:pPr algn="just"/>
            <a:r>
              <a:rPr lang="ru-RU" sz="1200" dirty="0" smtClean="0"/>
              <a:t>Формирование первичных представлений о себе, других </a:t>
            </a:r>
            <a:r>
              <a:rPr lang="ru-RU" sz="1200" dirty="0" smtClean="0"/>
              <a:t>людях, об </a:t>
            </a:r>
            <a:r>
              <a:rPr lang="ru-RU" sz="1200" dirty="0" smtClean="0"/>
              <a:t>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</a:r>
          </a:p>
          <a:p>
            <a:pPr algn="just"/>
            <a:r>
              <a:rPr lang="ru-RU" sz="1200" dirty="0" smtClean="0"/>
              <a:t>Формирование первичных представлений о малой Родине и Отечестве, представлений о </a:t>
            </a:r>
            <a:r>
              <a:rPr lang="ru-RU" sz="1200" dirty="0" err="1" smtClean="0"/>
              <a:t>социокультурных</a:t>
            </a:r>
            <a:r>
              <a:rPr lang="ru-RU" sz="1200" dirty="0" smtClean="0"/>
              <a:t> ценностях нашего народа, об отечественных традициях и праздниках, о планете Земля как общем доме людей, </a:t>
            </a:r>
            <a:r>
              <a:rPr lang="ru-RU" sz="1200" dirty="0" smtClean="0"/>
              <a:t>об особенностях ее природы, о </a:t>
            </a:r>
            <a:r>
              <a:rPr lang="ru-RU" sz="1200" dirty="0" smtClean="0"/>
              <a:t>многообразии стран и народов мира</a:t>
            </a:r>
          </a:p>
          <a:p>
            <a:pPr algn="just"/>
            <a:r>
              <a:rPr lang="ru-RU" sz="1200" b="1" dirty="0" smtClean="0"/>
              <a:t>Основные </a:t>
            </a:r>
            <a:r>
              <a:rPr lang="ru-RU" sz="1200" b="1" dirty="0" smtClean="0"/>
              <a:t>направления работы по познавательному развитию 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Развитие познавательно-исследовательской деятельности</a:t>
            </a:r>
            <a:endParaRPr lang="ru-RU" sz="1200" dirty="0" smtClean="0"/>
          </a:p>
          <a:p>
            <a:pPr algn="just"/>
            <a:r>
              <a:rPr lang="ru-RU" sz="1200" i="1" dirty="0" smtClean="0"/>
              <a:t>Сенсорное развитие</a:t>
            </a:r>
            <a:endParaRPr lang="ru-RU" sz="1200" dirty="0" smtClean="0"/>
          </a:p>
          <a:p>
            <a:pPr algn="just"/>
            <a:r>
              <a:rPr lang="ru-RU" sz="1200" i="1" dirty="0" smtClean="0"/>
              <a:t>Формирование элементарных математических представлений</a:t>
            </a:r>
            <a:endParaRPr lang="ru-RU" sz="1200" dirty="0" smtClean="0"/>
          </a:p>
          <a:p>
            <a:pPr algn="just"/>
            <a:r>
              <a:rPr lang="ru-RU" sz="1200" i="1" dirty="0" smtClean="0"/>
              <a:t>Ознакомление с миром природы</a:t>
            </a:r>
            <a:endParaRPr lang="ru-RU" sz="1200" dirty="0" smtClean="0"/>
          </a:p>
          <a:p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/>
              <a:t>Основная цель:</a:t>
            </a:r>
            <a:endParaRPr lang="ru-RU" sz="1200" dirty="0" smtClean="0"/>
          </a:p>
          <a:p>
            <a:pPr algn="just"/>
            <a:r>
              <a:rPr lang="ru-RU" sz="1200" dirty="0" smtClean="0"/>
              <a:t>формирование интереса к эстетической стороне окружающей действительности; развитие эстетических чувств детей; развитие детского художественного творчества, интереса к самостоятельной творческой деятельности.</a:t>
            </a:r>
          </a:p>
          <a:p>
            <a:pPr algn="just"/>
            <a:r>
              <a:rPr lang="ru-RU" sz="1200" b="1" dirty="0" smtClean="0"/>
              <a:t>Задачи художественно-эстетического развития по ФГОС ДО:</a:t>
            </a:r>
            <a:endParaRPr lang="ru-RU" sz="1200" dirty="0" smtClean="0"/>
          </a:p>
          <a:p>
            <a:pPr algn="just"/>
            <a:r>
              <a:rPr lang="ru-RU" sz="1200" dirty="0" smtClean="0"/>
              <a:t>Развитие предпосылок ценностно-смыслового восприятия и понимания произведений искусства, мира природы</a:t>
            </a:r>
          </a:p>
          <a:p>
            <a:pPr algn="just"/>
            <a:r>
              <a:rPr lang="ru-RU" sz="1200" dirty="0" smtClean="0"/>
              <a:t>Становление эстетического отношения к окружающему миру</a:t>
            </a:r>
          </a:p>
          <a:p>
            <a:pPr algn="just"/>
            <a:r>
              <a:rPr lang="ru-RU" sz="1200" dirty="0" smtClean="0"/>
              <a:t>Формирование элементарных представлений о видах искусства</a:t>
            </a:r>
          </a:p>
          <a:p>
            <a:pPr algn="just"/>
            <a:r>
              <a:rPr lang="ru-RU" sz="1200" dirty="0" smtClean="0"/>
              <a:t>Восприятие музыки</a:t>
            </a:r>
          </a:p>
          <a:p>
            <a:pPr algn="just"/>
            <a:r>
              <a:rPr lang="ru-RU" sz="1200" dirty="0" smtClean="0"/>
              <a:t> Восприятие художественной литературы, фольклора</a:t>
            </a:r>
          </a:p>
          <a:p>
            <a:pPr algn="just"/>
            <a:r>
              <a:rPr lang="ru-RU" sz="1200" dirty="0" smtClean="0"/>
              <a:t>Стимулирование сопереживания персонажам художественных произведений</a:t>
            </a:r>
          </a:p>
          <a:p>
            <a:pPr algn="just"/>
            <a:r>
              <a:rPr lang="ru-RU" sz="1200" dirty="0" smtClean="0"/>
              <a:t>Реализация самостоятельной творческой деятельности (изобразительной, конструктивно-модельной, музыкальной и др.)</a:t>
            </a:r>
          </a:p>
          <a:p>
            <a:pPr algn="just"/>
            <a:r>
              <a:rPr lang="ru-RU" sz="1200" b="1" dirty="0" smtClean="0"/>
              <a:t>Основные направления работы по художественно-эстетическому развитию </a:t>
            </a:r>
            <a:endParaRPr lang="ru-RU" sz="1200" dirty="0" smtClean="0"/>
          </a:p>
          <a:p>
            <a:pPr algn="just"/>
            <a:r>
              <a:rPr lang="ru-RU" sz="1200" b="1" dirty="0" smtClean="0"/>
              <a:t>детей в дошкольном учреждении:</a:t>
            </a:r>
            <a:endParaRPr lang="ru-RU" sz="1200" dirty="0" smtClean="0"/>
          </a:p>
          <a:p>
            <a:pPr algn="just"/>
            <a:r>
              <a:rPr lang="ru-RU" sz="1200" i="1" dirty="0" smtClean="0"/>
              <a:t>Приобщение к искусству</a:t>
            </a:r>
            <a:endParaRPr lang="ru-RU" sz="1200" dirty="0" smtClean="0"/>
          </a:p>
          <a:p>
            <a:pPr algn="just"/>
            <a:r>
              <a:rPr lang="ru-RU" sz="1200" i="1" dirty="0" smtClean="0"/>
              <a:t>Изобразительная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Конструктивно-модельная  деятельность</a:t>
            </a:r>
            <a:endParaRPr lang="ru-RU" sz="1200" dirty="0" smtClean="0"/>
          </a:p>
          <a:p>
            <a:pPr algn="just"/>
            <a:r>
              <a:rPr lang="ru-RU" sz="1200" i="1" dirty="0" smtClean="0"/>
              <a:t>Музыкальная  деятельность</a:t>
            </a:r>
            <a:endParaRPr lang="ru-RU" sz="1200" dirty="0" smtClean="0"/>
          </a:p>
          <a:p>
            <a:pPr algn="just"/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571480"/>
            <a:ext cx="4643470" cy="5214974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/>
              <a:t>Образовательная </a:t>
            </a:r>
            <a:r>
              <a:rPr lang="ru-RU" sz="2300" b="1" dirty="0" smtClean="0"/>
              <a:t>программа </a:t>
            </a:r>
            <a:r>
              <a:rPr lang="ru-RU" sz="2300" b="1" dirty="0" smtClean="0"/>
              <a:t>дошкольного образования Муниципального </a:t>
            </a:r>
            <a:r>
              <a:rPr lang="ru-RU" sz="2300" b="1" dirty="0" smtClean="0"/>
              <a:t>казенного дошкольного образовательного учреждения «</a:t>
            </a:r>
            <a:r>
              <a:rPr lang="ru-RU" sz="2300" b="1" dirty="0" err="1" smtClean="0"/>
              <a:t>Гаврилово-Посадский</a:t>
            </a:r>
            <a:r>
              <a:rPr lang="ru-RU" sz="2300" b="1" dirty="0" smtClean="0"/>
              <a:t> детский сад № 1». </a:t>
            </a:r>
            <a:br>
              <a:rPr lang="ru-RU" sz="2300" b="1" dirty="0" smtClean="0"/>
            </a:b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/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026" name="Picture 2" descr="D:\Desktop\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16" y="981075"/>
            <a:ext cx="3516131" cy="4873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4000504"/>
            <a:ext cx="435771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3. ДОПОЛНИТЕЛЬНОЕ </a:t>
            </a:r>
          </a:p>
          <a:p>
            <a:pPr algn="ctr"/>
            <a:r>
              <a:rPr lang="ru-RU" sz="2400" b="1" dirty="0" smtClean="0"/>
              <a:t>ОБРАЗОВАНИЕ В 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СЕКЦИЯХ 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</a:t>
            </a:r>
            <a:r>
              <a:rPr lang="ru-RU" dirty="0" smtClean="0"/>
              <a:t>организации развивающей предметно-пространственной </a:t>
            </a:r>
            <a:r>
              <a:rPr lang="ru-RU" dirty="0" smtClean="0"/>
              <a:t>среды;</a:t>
            </a:r>
          </a:p>
          <a:p>
            <a:pPr algn="just">
              <a:buFontTx/>
              <a:buChar char="-"/>
            </a:pPr>
            <a:r>
              <a:rPr lang="ru-RU" dirty="0" smtClean="0"/>
              <a:t>Модель организации </a:t>
            </a:r>
            <a:r>
              <a:rPr lang="ru-RU" dirty="0" err="1" smtClean="0"/>
              <a:t>воспитательно</a:t>
            </a:r>
            <a:r>
              <a:rPr lang="ru-RU" dirty="0" smtClean="0"/>
              <a:t> – образовательного процесса в деском саду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Юридический и почтовый адрес:</a:t>
            </a:r>
            <a:r>
              <a:rPr lang="ru-RU" dirty="0" smtClean="0"/>
              <a:t> 155000, Ивановская область, г. Гаврилов Посад, ул. Дзержинского, 8. 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ru-RU" dirty="0" smtClean="0"/>
              <a:t>Телефоны: 8 (49355)2-14-60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E-mail</a:t>
            </a:r>
            <a:r>
              <a:rPr lang="ru-RU" b="1" dirty="0" smtClean="0"/>
              <a:t>: </a:t>
            </a:r>
            <a:r>
              <a:rPr lang="en-US" dirty="0" smtClean="0">
                <a:hlinkClick r:id="rId2"/>
              </a:rPr>
              <a:t>gpdetsad1</a:t>
            </a:r>
            <a:r>
              <a:rPr lang="ru-RU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yandex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ru</a:t>
            </a:r>
            <a:r>
              <a:rPr lang="ru-RU" dirty="0" smtClean="0"/>
              <a:t> </a:t>
            </a:r>
            <a:endParaRPr lang="en-US" dirty="0" smtClean="0"/>
          </a:p>
          <a:p>
            <a:pPr algn="just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Информационный сайт </a:t>
            </a:r>
            <a:r>
              <a:rPr lang="ru-RU" b="1" dirty="0" smtClean="0"/>
              <a:t>ДОУ: </a:t>
            </a:r>
          </a:p>
          <a:p>
            <a:pPr algn="just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http://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мкдоудетскийсад1.образование-гавриловпосад.рф/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29058" y="1357299"/>
            <a:ext cx="450059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  <a:tabLst>
                <a:tab pos="527050" algn="l"/>
                <a:tab pos="809625" algn="l"/>
              </a:tabLst>
            </a:pPr>
            <a:r>
              <a:rPr lang="ru-RU" sz="2000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</a:t>
            </a:r>
            <a:r>
              <a:rPr lang="ru-RU" sz="2000" dirty="0" smtClean="0"/>
              <a:t>обществе, обеспечение </a:t>
            </a:r>
            <a:r>
              <a:rPr lang="ru-RU" sz="2000" dirty="0" smtClean="0"/>
              <a:t>безопасности жизнедеятельности дошкольника.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7050" algn="l"/>
                <a:tab pos="8096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143116"/>
            <a:ext cx="3041914" cy="22814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786742" cy="54452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охрана и укрепление физического и психического здоровья детей, в том числе их эмоционального благополучия;</a:t>
            </a:r>
            <a:endParaRPr lang="ru-RU" sz="2000" dirty="0" smtClean="0"/>
          </a:p>
          <a:p>
            <a:pPr lvl="0"/>
            <a:r>
              <a:rPr lang="ru-RU" dirty="0" smtClean="0"/>
              <a:t>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  <a:endParaRPr lang="ru-RU" sz="2000" dirty="0" smtClean="0"/>
          </a:p>
          <a:p>
            <a:pPr lvl="0"/>
            <a:r>
              <a:rPr lang="ru-RU" dirty="0" smtClean="0"/>
              <a:t>обеспечение преемственности целей, задач и содержания образования, реализуемых в рамках образовательных программ различных уровней (основных образовательных программ дошкольного и начального общего образования);</a:t>
            </a:r>
            <a:endParaRPr lang="ru-RU" sz="2000" dirty="0" smtClean="0"/>
          </a:p>
          <a:p>
            <a:pPr lvl="0"/>
            <a:r>
              <a:rPr lang="ru-RU" dirty="0" smtClean="0"/>
              <a:t>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  <a:endParaRPr lang="ru-RU" sz="2000" dirty="0" smtClean="0"/>
          </a:p>
          <a:p>
            <a:pPr lvl="0"/>
            <a:r>
              <a:rPr lang="ru-RU" dirty="0" smtClean="0"/>
              <a:t>объединение обучения и воспитания в целостный образовательный процесс на основе духовно-нравственных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 и принятых в обществе правил и норм поведения в интересах человека, семьи, общества;</a:t>
            </a:r>
            <a:endParaRPr lang="ru-RU" sz="2000" dirty="0" smtClean="0"/>
          </a:p>
          <a:p>
            <a:pPr lvl="3"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7858180" cy="564360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формирование 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lvl="0"/>
            <a:r>
              <a:rPr lang="ru-RU" dirty="0" smtClean="0"/>
              <a:t>обеспечение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различной направленности с учётом образовательных потребностей и способностей воспитанников;</a:t>
            </a:r>
          </a:p>
          <a:p>
            <a:pPr lvl="0"/>
            <a:r>
              <a:rPr lang="ru-RU" dirty="0" smtClean="0"/>
              <a:t>формирование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lvl="0"/>
            <a:r>
              <a:rPr lang="ru-RU" dirty="0" smtClean="0"/>
              <a:t>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детей;</a:t>
            </a:r>
          </a:p>
          <a:p>
            <a:pPr lvl="0"/>
            <a:r>
              <a:rPr lang="ru-RU" dirty="0" smtClean="0"/>
              <a:t>определение 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357298"/>
            <a:ext cx="7500990" cy="5214974"/>
          </a:xfrm>
        </p:spPr>
        <p:txBody>
          <a:bodyPr/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660</TotalTime>
  <Words>2113</Words>
  <Application>Microsoft Office PowerPoint</Application>
  <PresentationFormat>Экран (4:3)</PresentationFormat>
  <Paragraphs>204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   Краткая презентация основной образовательной программы дошкольного образования    </vt:lpstr>
      <vt:lpstr>Образовательная программа дошкольного образования Муниципального казенного дошкольного образовательного учреждения «Гаврилово-Посадский детский сад № 1».    </vt:lpstr>
      <vt:lpstr> </vt:lpstr>
      <vt:lpstr>Цель образовательной программы:</vt:lpstr>
      <vt:lpstr>Задачи программы:</vt:lpstr>
      <vt:lpstr>Слайд 6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Целевые ориентиры образования в младенческом и раннем возрасте: </vt:lpstr>
      <vt:lpstr>Целевые ориентиры  на этапе завершения дошкольного образования: 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Содержание  организационного раздела:</vt:lpstr>
      <vt:lpstr>Контактная информация: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Admin</cp:lastModifiedBy>
  <cp:revision>132</cp:revision>
  <dcterms:created xsi:type="dcterms:W3CDTF">2013-12-24T12:41:12Z</dcterms:created>
  <dcterms:modified xsi:type="dcterms:W3CDTF">2021-04-16T07:00:05Z</dcterms:modified>
</cp:coreProperties>
</file>